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2.jpg" ContentType="image/png"/>
  <Override PartName="/ppt/media/image24.jpg" ContentType="image/png"/>
  <Override PartName="/ppt/media/image25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8" r:id="rId4"/>
  </p:sldMasterIdLst>
  <p:notesMasterIdLst>
    <p:notesMasterId r:id="rId14"/>
  </p:notesMasterIdLst>
  <p:handoutMasterIdLst>
    <p:handoutMasterId r:id="rId15"/>
  </p:handoutMasterIdLst>
  <p:sldIdLst>
    <p:sldId id="262" r:id="rId5"/>
    <p:sldId id="265" r:id="rId6"/>
    <p:sldId id="268" r:id="rId7"/>
    <p:sldId id="272" r:id="rId8"/>
    <p:sldId id="270" r:id="rId9"/>
    <p:sldId id="271" r:id="rId10"/>
    <p:sldId id="273" r:id="rId11"/>
    <p:sldId id="269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Monitorizarea Performantei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Analiza Predictiva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 &amp; Sponsori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 custLinFactNeighborX="-4349" custLinFactNeighborY="-19482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ar Chart outline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ar Chart with solid fill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262C04-8553-4592-B25D-2BFFDD0D0038}" type="presOf" srcId="{81BEB84D-9A77-49C6-9301-B3359FCAC75F}" destId="{8C6416B8-BF6E-4B19-A8CD-80E01FEB1ED8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007D0082-A25B-4D3B-9E01-8DB5A3E62979}" type="presOf" srcId="{BFF9359E-E9B1-4B73-BACC-2C7988765B16}" destId="{61C9C6B6-F051-4AFC-B696-34674ED32FC0}" srcOrd="0" destOrd="0" presId="urn:microsoft.com/office/officeart/2018/2/layout/IconVerticalSolidList"/>
    <dgm:cxn modelId="{561EDA9B-FC8A-4BD9-84AF-6F2F098C13BF}" type="presOf" srcId="{4AF52931-E4CA-4429-AACB-B8747CDB2409}" destId="{573FC8C9-03E6-4269-9DB7-824A4479C21C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DA8E4D4C-8198-4C4B-8F2E-40019E9C9115}" type="presParOf" srcId="{536D0097-A245-4152-8984-CC3ABB7DF273}" destId="{DB8DBD9D-81A4-425A-BACC-11558B39BA4F}" srcOrd="0" destOrd="0" presId="urn:microsoft.com/office/officeart/2018/2/layout/IconVerticalSolidList"/>
    <dgm:cxn modelId="{362A0385-2928-462C-93FD-2D32106BF722}" type="presParOf" srcId="{DB8DBD9D-81A4-425A-BACC-11558B39BA4F}" destId="{DE4D0CB4-0619-47EF-A746-365405D39958}" srcOrd="0" destOrd="0" presId="urn:microsoft.com/office/officeart/2018/2/layout/IconVerticalSolidList"/>
    <dgm:cxn modelId="{C4B96B65-6BE9-45AD-A0EA-4944200795AA}" type="presParOf" srcId="{DB8DBD9D-81A4-425A-BACC-11558B39BA4F}" destId="{ABC6D826-A6E6-42EC-BF0E-9025B33009B2}" srcOrd="1" destOrd="0" presId="urn:microsoft.com/office/officeart/2018/2/layout/IconVerticalSolidList"/>
    <dgm:cxn modelId="{D17FF5D5-0C2A-45E8-8BCE-4A5DFC16EED0}" type="presParOf" srcId="{DB8DBD9D-81A4-425A-BACC-11558B39BA4F}" destId="{3E7294FB-7627-4D43-88C1-EE466B3369AD}" srcOrd="2" destOrd="0" presId="urn:microsoft.com/office/officeart/2018/2/layout/IconVerticalSolidList"/>
    <dgm:cxn modelId="{23F2B9AC-2041-47A7-8ECF-827AB5E343D3}" type="presParOf" srcId="{DB8DBD9D-81A4-425A-BACC-11558B39BA4F}" destId="{573FC8C9-03E6-4269-9DB7-824A4479C21C}" srcOrd="3" destOrd="0" presId="urn:microsoft.com/office/officeart/2018/2/layout/IconVerticalSolidList"/>
    <dgm:cxn modelId="{537DB7B3-D0C1-407F-B652-118264D178C1}" type="presParOf" srcId="{536D0097-A245-4152-8984-CC3ABB7DF273}" destId="{5F2C253B-D9B7-4F6A-BC58-58675D37BE4B}" srcOrd="1" destOrd="0" presId="urn:microsoft.com/office/officeart/2018/2/layout/IconVerticalSolidList"/>
    <dgm:cxn modelId="{5927EF9C-78A6-471A-A483-6238FDE07865}" type="presParOf" srcId="{536D0097-A245-4152-8984-CC3ABB7DF273}" destId="{6802359D-3E26-495D-95C0-D50D2FF0A0AB}" srcOrd="2" destOrd="0" presId="urn:microsoft.com/office/officeart/2018/2/layout/IconVerticalSolidList"/>
    <dgm:cxn modelId="{EDFEF897-8DA8-4849-B738-DB051A2105C2}" type="presParOf" srcId="{6802359D-3E26-495D-95C0-D50D2FF0A0AB}" destId="{B58CA141-504B-412A-818E-73651C363A3D}" srcOrd="0" destOrd="0" presId="urn:microsoft.com/office/officeart/2018/2/layout/IconVerticalSolidList"/>
    <dgm:cxn modelId="{716FFA95-8130-4F70-8FF2-1A8E33EA4C6D}" type="presParOf" srcId="{6802359D-3E26-495D-95C0-D50D2FF0A0AB}" destId="{AFC95015-001F-49EB-8731-0714E310C46E}" srcOrd="1" destOrd="0" presId="urn:microsoft.com/office/officeart/2018/2/layout/IconVerticalSolidList"/>
    <dgm:cxn modelId="{1C2EB102-ED80-4241-9E18-5A20EA4C85E3}" type="presParOf" srcId="{6802359D-3E26-495D-95C0-D50D2FF0A0AB}" destId="{D4F75FDB-FBCC-4B87-AABC-5ADBB261BB02}" srcOrd="2" destOrd="0" presId="urn:microsoft.com/office/officeart/2018/2/layout/IconVerticalSolidList"/>
    <dgm:cxn modelId="{5F815659-6B1E-4F8F-95F4-B13E8F9CEB8B}" type="presParOf" srcId="{6802359D-3E26-495D-95C0-D50D2FF0A0AB}" destId="{8C6416B8-BF6E-4B19-A8CD-80E01FEB1ED8}" srcOrd="3" destOrd="0" presId="urn:microsoft.com/office/officeart/2018/2/layout/IconVerticalSolidList"/>
    <dgm:cxn modelId="{A4BE5138-C270-4674-B411-D9FF684AB81E}" type="presParOf" srcId="{536D0097-A245-4152-8984-CC3ABB7DF273}" destId="{91C06081-CFBE-49AB-AE47-FB2FE4BD1620}" srcOrd="3" destOrd="0" presId="urn:microsoft.com/office/officeart/2018/2/layout/IconVerticalSolidList"/>
    <dgm:cxn modelId="{60982ABD-41BA-41D1-BF5D-C70983C923B1}" type="presParOf" srcId="{536D0097-A245-4152-8984-CC3ABB7DF273}" destId="{780F5C81-E187-46CA-9F2B-7655A74715CA}" srcOrd="4" destOrd="0" presId="urn:microsoft.com/office/officeart/2018/2/layout/IconVerticalSolidList"/>
    <dgm:cxn modelId="{435CB356-6EA6-45F8-964C-B266FFABB004}" type="presParOf" srcId="{780F5C81-E187-46CA-9F2B-7655A74715CA}" destId="{2DD6782C-3741-43AC-8E3F-C7C2A5A092FE}" srcOrd="0" destOrd="0" presId="urn:microsoft.com/office/officeart/2018/2/layout/IconVerticalSolidList"/>
    <dgm:cxn modelId="{A3F22756-04C8-42D6-8E81-D04645FA3F78}" type="presParOf" srcId="{780F5C81-E187-46CA-9F2B-7655A74715CA}" destId="{22E3D4D5-84E6-41EE-BF94-D56D24841B8B}" srcOrd="1" destOrd="0" presId="urn:microsoft.com/office/officeart/2018/2/layout/IconVerticalSolidList"/>
    <dgm:cxn modelId="{1F974EB2-981E-4D3A-8F8B-65A3E831FC2A}" type="presParOf" srcId="{780F5C81-E187-46CA-9F2B-7655A74715CA}" destId="{97079802-B104-4A91-9CE1-92B9B5C9364A}" srcOrd="2" destOrd="0" presId="urn:microsoft.com/office/officeart/2018/2/layout/IconVerticalSolidList"/>
    <dgm:cxn modelId="{CA86D429-2483-4F37-AE1C-1F54C97C2C2F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0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Monitorizarea Performantei</a:t>
          </a:r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Analiza Predictiva</a:t>
          </a:r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Media &amp; Sponsori</a:t>
          </a:r>
        </a:p>
      </dsp:txBody>
      <dsp:txXfrm>
        <a:off x="1030734" y="2231408"/>
        <a:ext cx="3685727" cy="892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11-May-23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11-May-23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1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5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4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9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9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1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77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10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5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0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8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3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2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17/06/relationships/model3d" Target="../media/model3d1.glb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jp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jpg"/><Relationship Id="rId4" Type="http://schemas.openxmlformats.org/officeDocument/2006/relationships/diagramData" Target="../diagrams/data1.xml"/><Relationship Id="rId9" Type="http://schemas.openxmlformats.org/officeDocument/2006/relationships/image" Target="../media/image10.jp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ulse/formula-1-sponsorship-snapshot-2022-maksim-minkov/?trk=articles_directory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tifosy.com/en/insights/formula-1-an-impressive-bounce-back-helped-by-drive-to-survive-356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mula1.com/en/latest/article.formula-1-announces-tv-and-digital-audience-figures-for-2020.3sbRmZm4u5Jf8pagvPoPUQ.html" TargetMode="External"/><Relationship Id="rId5" Type="http://schemas.openxmlformats.org/officeDocument/2006/relationships/hyperlink" Target="https://aws.amazon.com/blogs/machine-learning/the-fastest-driver-in-formula-1/" TargetMode="External"/><Relationship Id="rId4" Type="http://schemas.openxmlformats.org/officeDocument/2006/relationships/hyperlink" Target="https://aws.amazon.com/sports/f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47" y="3429000"/>
            <a:ext cx="8520158" cy="3349951"/>
          </a:xfrm>
        </p:spPr>
        <p:txBody>
          <a:bodyPr anchor="ctr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6600" dirty="0">
                <a:solidFill>
                  <a:schemeClr val="tx1"/>
                </a:solidFill>
              </a:rPr>
              <a:t>Big Data in</a:t>
            </a:r>
            <a:br>
              <a:rPr lang="en-US" sz="11700" b="1" dirty="0"/>
            </a:br>
            <a:r>
              <a:rPr lang="en-US" sz="11700" b="1" dirty="0"/>
              <a:t>Formula 1</a:t>
            </a:r>
            <a:br>
              <a:rPr lang="en-US" sz="4400" b="1" dirty="0"/>
            </a:br>
            <a:r>
              <a:rPr lang="en-US" sz="2400" dirty="0">
                <a:solidFill>
                  <a:schemeClr val="tx1"/>
                </a:solidFill>
              </a:rPr>
              <a:t>Astăluș </a:t>
            </a:r>
            <a:r>
              <a:rPr lang="en-US" sz="2400" noProof="1">
                <a:solidFill>
                  <a:schemeClr val="tx1"/>
                </a:solidFill>
              </a:rPr>
              <a:t>Adrian-Claudiu</a:t>
            </a:r>
            <a:endParaRPr lang="en-US" sz="11700" b="1" noProof="1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77893FE-C9D1-5F7E-EDF8-EC89B24EDC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7719815"/>
                  </p:ext>
                </p:extLst>
              </p:nvPr>
            </p:nvGraphicFramePr>
            <p:xfrm>
              <a:off x="-4670221" y="1769823"/>
              <a:ext cx="4857242" cy="11698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57242" cy="1169899"/>
                    </a:xfrm>
                    <a:prstGeom prst="rect">
                      <a:avLst/>
                    </a:prstGeom>
                  </am3d:spPr>
                  <am3d:camera>
                    <am3d:pos x="0" y="0" z="50974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03" d="1000000"/>
                    <am3d:preTrans dx="7" dy="-3763726" dz="-1765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4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77893FE-C9D1-5F7E-EDF8-EC89B24EDC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670221" y="1769823"/>
                <a:ext cx="4857242" cy="11698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287"/>
            <a:ext cx="6256867" cy="137800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Zone de influenta a BI in formula 1</a:t>
            </a:r>
          </a:p>
        </p:txBody>
      </p:sp>
      <p:graphicFrame>
        <p:nvGraphicFramePr>
          <p:cNvPr id="24" name="development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692254"/>
              </p:ext>
            </p:extLst>
          </p:nvPr>
        </p:nvGraphicFramePr>
        <p:xfrm>
          <a:off x="770203" y="3346154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664" r="15664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738" r="21738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864" r="27864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9813" r="29813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419C047-3B57-F702-CC72-56051E878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087942"/>
                  </p:ext>
                </p:extLst>
              </p:nvPr>
            </p:nvGraphicFramePr>
            <p:xfrm>
              <a:off x="699812" y="1769823"/>
              <a:ext cx="4857242" cy="1169899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4857242" cy="1169899"/>
                    </a:xfrm>
                    <a:prstGeom prst="rect">
                      <a:avLst/>
                    </a:prstGeom>
                  </am3d:spPr>
                  <am3d:camera>
                    <am3d:pos x="0" y="0" z="50974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03" d="1000000"/>
                    <am3d:preTrans dx="7" dy="-3763726" dz="-1765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104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419C047-3B57-F702-CC72-56051E878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812" y="1769823"/>
                <a:ext cx="4857242" cy="11698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velopment">
            <a:extLst>
              <a:ext uri="{FF2B5EF4-FFF2-40B4-BE49-F238E27FC236}">
                <a16:creationId xmlns:a16="http://schemas.microsoft.com/office/drawing/2014/main" id="{3D4DF011-084C-7DA0-C255-E20B18E4EB8D}"/>
              </a:ext>
            </a:extLst>
          </p:cNvPr>
          <p:cNvSpPr/>
          <p:nvPr/>
        </p:nvSpPr>
        <p:spPr>
          <a:xfrm>
            <a:off x="0" y="324862"/>
            <a:ext cx="12192000" cy="89241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98428-2442-CADC-C5E0-0BDE1B9C18EA}"/>
              </a:ext>
            </a:extLst>
          </p:cNvPr>
          <p:cNvSpPr/>
          <p:nvPr/>
        </p:nvSpPr>
        <p:spPr>
          <a:xfrm>
            <a:off x="4520675" y="325243"/>
            <a:ext cx="3685727" cy="89241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52629F8-E153-89E1-8250-F380CCBAA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132607"/>
                  </p:ext>
                </p:extLst>
              </p:nvPr>
            </p:nvGraphicFramePr>
            <p:xfrm>
              <a:off x="5226530" y="2414120"/>
              <a:ext cx="6965470" cy="2850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65470" cy="2850090"/>
                    </a:xfrm>
                    <a:prstGeom prst="rect">
                      <a:avLst/>
                    </a:prstGeom>
                  </am3d:spPr>
                  <am3d:camera>
                    <am3d:pos x="0" y="0" z="50974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03" d="1000000"/>
                    <am3d:preTrans dx="7" dy="-3763726" dz="-176579"/>
                    <am3d:scale>
                      <am3d:sx n="1000000" d="1000000"/>
                      <am3d:sy n="1000000" d="1000000"/>
                      <am3d:sz n="1000000" d="1000000"/>
                    </am3d:scale>
                    <am3d:rot ax="452943" ay="-2007865" az="-2326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38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52629F8-E153-89E1-8250-F380CCBAA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6530" y="2414120"/>
                <a:ext cx="6965470" cy="285009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3851D27-792A-1584-7952-4F98C1E4450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20928" y="3966107"/>
            <a:ext cx="1574141" cy="119641"/>
          </a:xfrm>
          <a:prstGeom prst="bentConnector3">
            <a:avLst>
              <a:gd name="adj1" fmla="val 99946"/>
            </a:avLst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022040D-C8A4-B414-4F20-562CA4673A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8595" y="5075425"/>
            <a:ext cx="1221340" cy="163792"/>
          </a:xfrm>
          <a:prstGeom prst="bentConnector3">
            <a:avLst>
              <a:gd name="adj1" fmla="val 100378"/>
            </a:avLst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2B0DC0C-3C47-C5B1-5EAE-A84392A54F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50692" y="2895210"/>
            <a:ext cx="1355151" cy="196552"/>
          </a:xfrm>
          <a:prstGeom prst="bentConnector3">
            <a:avLst>
              <a:gd name="adj1" fmla="val 99819"/>
            </a:avLst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65EEA3-37C6-8E09-699B-574752182FDE}"/>
              </a:ext>
            </a:extLst>
          </p:cNvPr>
          <p:cNvSpPr txBox="1"/>
          <p:nvPr/>
        </p:nvSpPr>
        <p:spPr>
          <a:xfrm>
            <a:off x="5967819" y="3059668"/>
            <a:ext cx="14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300 sensors	</a:t>
            </a:r>
            <a:endParaRPr lang="ro-RO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4B9A5-530E-4CAA-E141-831130D470D2}"/>
              </a:ext>
            </a:extLst>
          </p:cNvPr>
          <p:cNvSpPr txBox="1"/>
          <p:nvPr/>
        </p:nvSpPr>
        <p:spPr>
          <a:xfrm>
            <a:off x="8657496" y="5444826"/>
            <a:ext cx="2138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Thousands of data points</a:t>
            </a:r>
            <a:endParaRPr lang="ro-RO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9A6EA-D38A-88AF-6BDD-1865C7738918}"/>
              </a:ext>
            </a:extLst>
          </p:cNvPr>
          <p:cNvSpPr txBox="1"/>
          <p:nvPr/>
        </p:nvSpPr>
        <p:spPr>
          <a:xfrm>
            <a:off x="7056307" y="2110876"/>
            <a:ext cx="24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1.5 TB of data / race</a:t>
            </a:r>
            <a:endParaRPr lang="ro-RO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53A13-7AB0-645E-6579-B414046D9842}"/>
              </a:ext>
            </a:extLst>
          </p:cNvPr>
          <p:cNvSpPr txBox="1"/>
          <p:nvPr/>
        </p:nvSpPr>
        <p:spPr>
          <a:xfrm>
            <a:off x="2611455" y="289463"/>
            <a:ext cx="6593086" cy="8924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447" tIns="94447" rIns="94447" bIns="94447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solidFill>
                  <a:schemeClr val="accent1"/>
                </a:solidFill>
              </a:rPr>
              <a:t>MONITORIZAREA PERFORMANTEI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0AA24-1D42-15D1-799F-33C3B77F37C8}"/>
              </a:ext>
            </a:extLst>
          </p:cNvPr>
          <p:cNvSpPr txBox="1"/>
          <p:nvPr/>
        </p:nvSpPr>
        <p:spPr>
          <a:xfrm>
            <a:off x="145279" y="1600090"/>
            <a:ext cx="4884698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noProof="1"/>
              <a:t>	Echipele acumulează informații despre performanțele mașinii pe parcursul fiecărei curse, dar și prin simulări realizate in-house.</a:t>
            </a:r>
          </a:p>
          <a:p>
            <a:pPr>
              <a:spcBef>
                <a:spcPts val="600"/>
              </a:spcBef>
            </a:pPr>
            <a:r>
              <a:rPr lang="en-US" noProof="1"/>
              <a:t>	Analizând toate aceste date, inginerii echipei pot crește nivelul de performanță al mașinii, (aerodinamică, motor, șasiu)</a:t>
            </a:r>
          </a:p>
          <a:p>
            <a:pPr>
              <a:spcBef>
                <a:spcPts val="600"/>
              </a:spcBef>
            </a:pPr>
            <a:r>
              <a:rPr lang="en-US" noProof="1"/>
              <a:t>	În timpul unei curse, echipele analizează elemente precum vremea sau degradarea pneurilolr pentru a determina cel mai bun moment pentru un pit stop.</a:t>
            </a:r>
          </a:p>
          <a:p>
            <a:pPr>
              <a:spcBef>
                <a:spcPts val="600"/>
              </a:spcBef>
            </a:pPr>
            <a:r>
              <a:rPr lang="en-US" noProof="1"/>
              <a:t>	Performanța pilotului poate fi îmbunătățită de asemenea. Inginerii de cursă analizează fiecare mișcare și acțiune a pilotului în timpul cursei sau în simulator.</a:t>
            </a:r>
          </a:p>
        </p:txBody>
      </p:sp>
    </p:spTree>
    <p:extLst>
      <p:ext uri="{BB962C8B-B14F-4D97-AF65-F5344CB8AC3E}">
        <p14:creationId xmlns:p14="http://schemas.microsoft.com/office/powerpoint/2010/main" val="28527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1152B01-8F9E-24E5-5FB8-20490C6A6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100933"/>
                  </p:ext>
                </p:extLst>
              </p:nvPr>
            </p:nvGraphicFramePr>
            <p:xfrm>
              <a:off x="4221622" y="848071"/>
              <a:ext cx="4888195" cy="38417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88195" cy="3841742"/>
                    </a:xfrm>
                    <a:prstGeom prst="rect">
                      <a:avLst/>
                    </a:prstGeom>
                  </am3d:spPr>
                  <am3d:camera>
                    <am3d:pos x="0" y="0" z="50974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03" d="1000000"/>
                    <am3d:preTrans dx="7" dy="-3763726" dz="-176579"/>
                    <am3d:scale>
                      <am3d:sx n="1000000" d="1000000"/>
                      <am3d:sy n="1000000" d="1000000"/>
                      <am3d:sz n="1000000" d="1000000"/>
                    </am3d:scale>
                    <am3d:rot ax="2455349" ay="-2212009" az="-16276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62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1152B01-8F9E-24E5-5FB8-20490C6A6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1622" y="848071"/>
                <a:ext cx="4888195" cy="384174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19EE07-9269-A739-E422-F3B9732B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77" y="497317"/>
            <a:ext cx="8443245" cy="58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velopment">
            <a:extLst>
              <a:ext uri="{FF2B5EF4-FFF2-40B4-BE49-F238E27FC236}">
                <a16:creationId xmlns:a16="http://schemas.microsoft.com/office/drawing/2014/main" id="{60CCD654-628E-C2C6-4888-6C629763FC8E}"/>
              </a:ext>
            </a:extLst>
          </p:cNvPr>
          <p:cNvSpPr/>
          <p:nvPr/>
        </p:nvSpPr>
        <p:spPr>
          <a:xfrm>
            <a:off x="0" y="324862"/>
            <a:ext cx="12192000" cy="89241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7B7AF-391A-1373-178A-FA0B01D2BBD6}"/>
              </a:ext>
            </a:extLst>
          </p:cNvPr>
          <p:cNvSpPr txBox="1"/>
          <p:nvPr/>
        </p:nvSpPr>
        <p:spPr>
          <a:xfrm>
            <a:off x="2684092" y="324862"/>
            <a:ext cx="6823816" cy="8924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447" tIns="94447" rIns="94447" bIns="94447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solidFill>
                  <a:schemeClr val="accent1"/>
                </a:solidFill>
              </a:rPr>
              <a:t>ANALIZA PREDIC</a:t>
            </a:r>
            <a:r>
              <a:rPr lang="en-US" sz="3200" b="1" dirty="0">
                <a:solidFill>
                  <a:schemeClr val="accent1"/>
                </a:solidFill>
              </a:rPr>
              <a:t>TIVA </a:t>
            </a:r>
            <a:r>
              <a:rPr lang="en-US" sz="3200" b="1" kern="1200" dirty="0">
                <a:solidFill>
                  <a:schemeClr val="accent1"/>
                </a:solidFill>
              </a:rPr>
              <a:t>(F1 Insights)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0D34C-AF4F-5E49-677C-76A94FF6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34" y="5036670"/>
            <a:ext cx="4474347" cy="1190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0534B-903C-0BC0-DC3A-E1695DDE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34" y="3428999"/>
            <a:ext cx="4474347" cy="1142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863D7-24F6-59CE-009A-10EC661A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34" y="1821329"/>
            <a:ext cx="4474347" cy="1142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24CC2-EBF0-7EB5-66D6-C71855BC6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39" y="2667505"/>
            <a:ext cx="1050254" cy="26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673F6-B621-B02E-14F4-64437D9EF6DB}"/>
              </a:ext>
            </a:extLst>
          </p:cNvPr>
          <p:cNvSpPr txBox="1"/>
          <p:nvPr/>
        </p:nvSpPr>
        <p:spPr>
          <a:xfrm>
            <a:off x="241743" y="1938235"/>
            <a:ext cx="488469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noProof="1"/>
              <a:t>	Din 2018, F1 a format un parteneriat cu AWS (Amazon Web Services) pentru a le oferi fanilor sportului informații detaliate despre strategiile de cursă, performanțele mașinilor sau diferențele dintre piloți prin intermediul ‘F1 Insights’, un set de grafici introduce în broadcast.</a:t>
            </a:r>
          </a:p>
          <a:p>
            <a:pPr>
              <a:spcBef>
                <a:spcPts val="600"/>
              </a:spcBef>
            </a:pPr>
            <a:r>
              <a:rPr lang="en-US" noProof="1"/>
              <a:t>	În 2020, AWS a introdus o nouă statistică, cel mai puternic Insight de până acum. Folosindu-se de date istorice, dar și de Machine Learning, AWS a creat un top cu cei mai rapizi piloți din anii 80 până în prezent.</a:t>
            </a:r>
          </a:p>
          <a:p>
            <a:pPr>
              <a:spcBef>
                <a:spcPts val="600"/>
              </a:spcBef>
            </a:pPr>
            <a:r>
              <a:rPr lang="en-US" noProof="1"/>
              <a:t>	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7FCA13D-65B1-069A-B5EC-A80E94100C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4138225"/>
                  </p:ext>
                </p:extLst>
              </p:nvPr>
            </p:nvGraphicFramePr>
            <p:xfrm>
              <a:off x="-3898649" y="7649882"/>
              <a:ext cx="5187059" cy="360714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187059" cy="3607147"/>
                    </a:xfrm>
                    <a:prstGeom prst="rect">
                      <a:avLst/>
                    </a:prstGeom>
                  </am3d:spPr>
                  <am3d:camera>
                    <am3d:pos x="0" y="0" z="509743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503" d="1000000"/>
                    <am3d:preTrans dx="7" dy="-3763726" dz="-176579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54" ay="-2203630" az="-101179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24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7FCA13D-65B1-069A-B5EC-A80E94100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898649" y="7649882"/>
                <a:ext cx="5187059" cy="3607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7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15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velopment">
            <a:extLst>
              <a:ext uri="{FF2B5EF4-FFF2-40B4-BE49-F238E27FC236}">
                <a16:creationId xmlns:a16="http://schemas.microsoft.com/office/drawing/2014/main" id="{C78E28D2-8C25-57A1-990F-B868ED31AF22}"/>
              </a:ext>
            </a:extLst>
          </p:cNvPr>
          <p:cNvSpPr/>
          <p:nvPr/>
        </p:nvSpPr>
        <p:spPr>
          <a:xfrm>
            <a:off x="0" y="324862"/>
            <a:ext cx="12192000" cy="89241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CD5DD-C24C-33F9-42CE-13F6727A38E8}"/>
              </a:ext>
            </a:extLst>
          </p:cNvPr>
          <p:cNvSpPr txBox="1"/>
          <p:nvPr/>
        </p:nvSpPr>
        <p:spPr>
          <a:xfrm>
            <a:off x="4052131" y="324862"/>
            <a:ext cx="4087738" cy="8924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447" tIns="94447" rIns="94447" bIns="94447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solidFill>
                  <a:schemeClr val="accent1"/>
                </a:solidFill>
              </a:rPr>
              <a:t>MEDIA &amp; SPONSORI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4778B-3B68-20E4-FCFF-FC81FA0929FC}"/>
              </a:ext>
            </a:extLst>
          </p:cNvPr>
          <p:cNvSpPr txBox="1"/>
          <p:nvPr/>
        </p:nvSpPr>
        <p:spPr>
          <a:xfrm>
            <a:off x="341832" y="1898554"/>
            <a:ext cx="488469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noProof="1"/>
              <a:t>	F1 este un business de asemenea. În 2021, veniturile acestui sport au ajuns la 2.14 miliarde de dolari, un record.</a:t>
            </a:r>
          </a:p>
          <a:p>
            <a:pPr>
              <a:spcBef>
                <a:spcPts val="600"/>
              </a:spcBef>
            </a:pPr>
            <a:r>
              <a:rPr lang="en-US" noProof="1"/>
              <a:t>	Pentru a se ajunge la aceste numbere, tehnologii și instrumente de BI sunt folosite pentru a se crea sponsorizări mai bune, dar și pentru a atrage mai mulți fani.</a:t>
            </a:r>
          </a:p>
          <a:p>
            <a:pPr>
              <a:spcBef>
                <a:spcPts val="600"/>
              </a:spcBef>
            </a:pPr>
            <a:r>
              <a:rPr lang="en-US" noProof="1"/>
              <a:t>	La nivel de fan engagement, platformele de social media sunt cea mai important zonă in care BI este folosit. Datele colectate de analiști sunt folosite pentru a determina la ce tip de conținut media se reacționează cel mai bine, ceea ce ajută la crearea unor strategii media eficiente.</a:t>
            </a:r>
          </a:p>
        </p:txBody>
      </p:sp>
      <p:pic>
        <p:nvPicPr>
          <p:cNvPr id="10" name="Picture 9" descr="A picture containing screenshot, diagram, line, plot&#10;&#10;Description automatically generated">
            <a:extLst>
              <a:ext uri="{FF2B5EF4-FFF2-40B4-BE49-F238E27FC236}">
                <a16:creationId xmlns:a16="http://schemas.microsoft.com/office/drawing/2014/main" id="{7DFE4D8D-A7B5-D794-E0CC-C35504B5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69" y="1538295"/>
            <a:ext cx="6135752" cy="45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velopment">
            <a:extLst>
              <a:ext uri="{FF2B5EF4-FFF2-40B4-BE49-F238E27FC236}">
                <a16:creationId xmlns:a16="http://schemas.microsoft.com/office/drawing/2014/main" id="{C78E28D2-8C25-57A1-990F-B868ED31AF22}"/>
              </a:ext>
            </a:extLst>
          </p:cNvPr>
          <p:cNvSpPr/>
          <p:nvPr/>
        </p:nvSpPr>
        <p:spPr>
          <a:xfrm>
            <a:off x="0" y="324862"/>
            <a:ext cx="12192000" cy="89241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F7B50-392D-BD36-8272-4B253AD4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71" y="1856197"/>
            <a:ext cx="6838950" cy="4210050"/>
          </a:xfrm>
          <a:prstGeom prst="rect">
            <a:avLst/>
          </a:prstGeom>
        </p:spPr>
      </p:pic>
      <p:pic>
        <p:nvPicPr>
          <p:cNvPr id="12" name="Picture 11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98096F4C-01AA-B0A9-8D35-B3F4FE34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1" y="1460320"/>
            <a:ext cx="4621666" cy="5001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317AD-4000-4129-A02A-3194F41D1B23}"/>
              </a:ext>
            </a:extLst>
          </p:cNvPr>
          <p:cNvSpPr txBox="1"/>
          <p:nvPr/>
        </p:nvSpPr>
        <p:spPr>
          <a:xfrm>
            <a:off x="4052131" y="324862"/>
            <a:ext cx="4087738" cy="8924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447" tIns="94447" rIns="94447" bIns="94447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solidFill>
                  <a:schemeClr val="accent1"/>
                </a:solidFill>
              </a:rPr>
              <a:t>MEDIA &amp; SPONSORI</a:t>
            </a:r>
          </a:p>
        </p:txBody>
      </p:sp>
    </p:spTree>
    <p:extLst>
      <p:ext uri="{BB962C8B-B14F-4D97-AF65-F5344CB8AC3E}">
        <p14:creationId xmlns:p14="http://schemas.microsoft.com/office/powerpoint/2010/main" val="10291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B1E509-FCDE-98CD-47A5-31F40A4A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516166"/>
            <a:ext cx="9905998" cy="382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Referințe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https://aws.amazon.com/sports/f1/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https://aws.amazon.com/blogs/machine-learning/the-fastest-driver-in-formula-1/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https://www.formula1.com/en/latest/article.formula-1-announces-tv-and-digital-audience-figures-for-2020.3sbRmZm4u5Jf8pagvPoPUQ.html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https://www.tifosy.com/en/insights/formula-1-an-impressive-bounce-back-helped-by-drive-to-survive-3560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https://www.linkedin.com/pulse/formula-1-sponsorship-snapshot-2022-maksim-minkov/?trk=articles_directory</a:t>
            </a:r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F74344"/>
      </a:accent1>
      <a:accent2>
        <a:srgbClr val="902443"/>
      </a:accent2>
      <a:accent3>
        <a:srgbClr val="F14554"/>
      </a:accent3>
      <a:accent4>
        <a:srgbClr val="BC2C49"/>
      </a:accent4>
      <a:accent5>
        <a:srgbClr val="6A2543"/>
      </a:accent5>
      <a:accent6>
        <a:srgbClr val="DF5327"/>
      </a:accent6>
      <a:hlink>
        <a:srgbClr val="F59E00"/>
      </a:hlink>
      <a:folHlink>
        <a:srgbClr val="FFFFFF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328</TotalTime>
  <Words>431</Words>
  <Application>Microsoft Office PowerPoint</Application>
  <PresentationFormat>Widescreen</PresentationFormat>
  <Paragraphs>31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Mesh</vt:lpstr>
      <vt:lpstr>Big Data in Formula 1 Astăluș Adrian-Claudiu</vt:lpstr>
      <vt:lpstr>Zone de influenta a BI in formula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formula 1 make use of Big data</dc:title>
  <dc:creator>Adrian</dc:creator>
  <cp:lastModifiedBy>Adrian Astăluș</cp:lastModifiedBy>
  <cp:revision>7</cp:revision>
  <dcterms:created xsi:type="dcterms:W3CDTF">2023-05-06T17:41:03Z</dcterms:created>
  <dcterms:modified xsi:type="dcterms:W3CDTF">2023-05-11T06:43:12Z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